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86" r:id="rId2"/>
    <p:sldId id="288" r:id="rId3"/>
    <p:sldId id="287" r:id="rId4"/>
    <p:sldId id="289" r:id="rId5"/>
    <p:sldId id="295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13" r:id="rId14"/>
    <p:sldId id="314" r:id="rId15"/>
    <p:sldId id="307" r:id="rId16"/>
    <p:sldId id="308" r:id="rId17"/>
    <p:sldId id="309" r:id="rId18"/>
    <p:sldId id="310" r:id="rId19"/>
    <p:sldId id="311" r:id="rId20"/>
    <p:sldId id="312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5" r:id="rId30"/>
    <p:sldId id="326" r:id="rId31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gFLyXJfQZRuXh9V7csoUGQmf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57C464-64B6-430F-8113-32A15C362FCB}">
  <a:tblStyle styleId="{9C57C464-64B6-430F-8113-32A15C362FCB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FC"/>
          </a:solidFill>
        </a:fill>
      </a:tcStyle>
    </a:wholeTbl>
    <a:band1H>
      <a:tcTxStyle/>
      <a:tcStyle>
        <a:tcBdr/>
        <a:fill>
          <a:solidFill>
            <a:srgbClr val="CCE0F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E0F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35" autoAdjust="0"/>
    <p:restoredTop sz="86380" autoAdjust="0"/>
  </p:normalViewPr>
  <p:slideViewPr>
    <p:cSldViewPr snapToGrid="0">
      <p:cViewPr varScale="1">
        <p:scale>
          <a:sx n="96" d="100"/>
          <a:sy n="96" d="100"/>
        </p:scale>
        <p:origin x="28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247" cy="4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826" y="0"/>
            <a:ext cx="2946246" cy="4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0688" y="1241425"/>
            <a:ext cx="59563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288" y="4777245"/>
            <a:ext cx="5439101" cy="390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310"/>
            <a:ext cx="2946247" cy="4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826" y="9428310"/>
            <a:ext cx="2946246" cy="4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79288" y="4777245"/>
            <a:ext cx="5439101" cy="390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http://www.rsch.tuis.ac.jp/~ohmi/software-intro/algorithm.html</a:t>
            </a:r>
            <a:endParaRPr/>
          </a:p>
        </p:txBody>
      </p:sp>
      <p:sp>
        <p:nvSpPr>
          <p:cNvPr id="169" name="Google Shape;169;p1:notes"/>
          <p:cNvSpPr txBox="1">
            <a:spLocks noGrp="1"/>
          </p:cNvSpPr>
          <p:nvPr>
            <p:ph type="sldNum" idx="12"/>
          </p:nvPr>
        </p:nvSpPr>
        <p:spPr>
          <a:xfrm>
            <a:off x="3849826" y="9428310"/>
            <a:ext cx="2946246" cy="4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73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84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653140"/>
            <a:ext cx="12192000" cy="79829"/>
          </a:xfrm>
          <a:prstGeom prst="rect">
            <a:avLst/>
          </a:prstGeom>
          <a:solidFill>
            <a:srgbClr val="0000FF"/>
          </a:solidFill>
          <a:ln w="15875" cap="flat" cmpd="sng">
            <a:solidFill>
              <a:srgbClr val="2276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パノラマ写真 (キャプション付き)">
  <p:cSld name="パノラマ写真 (キャプション付き)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6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キャプション">
  <p:cSld name="タイトルとキャプション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用 (キャプション付き)">
  <p:cSld name="引用 (キャプション付き)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16" name="Google Shape;116;p28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ja-JP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ja-JP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札">
  <p:cSld name="名札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段">
  <p:cSld name="3 段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つの画像列">
  <p:cSld name="3 つの画像列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31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" name="Google Shape;142;p31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31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31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31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" name="Google Shape;148;p31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79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1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913774" y="1562956"/>
            <a:ext cx="10363826" cy="426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cap="none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cap="none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cap="none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cap="none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cap="none"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33" name="Google Shape;33;p18"/>
          <p:cNvSpPr/>
          <p:nvPr/>
        </p:nvSpPr>
        <p:spPr>
          <a:xfrm rot="5400000">
            <a:off x="5767459" y="-5011263"/>
            <a:ext cx="645081" cy="12204000"/>
          </a:xfrm>
          <a:prstGeom prst="flowChartDelay">
            <a:avLst/>
          </a:prstGeom>
          <a:solidFill>
            <a:srgbClr val="C0C0C0">
              <a:alpha val="24705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8"/>
          <p:cNvSpPr txBox="1"/>
          <p:nvPr/>
        </p:nvSpPr>
        <p:spPr>
          <a:xfrm>
            <a:off x="1775225" y="768210"/>
            <a:ext cx="8629531" cy="5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94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913774" y="1689204"/>
            <a:ext cx="5106026" cy="410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6172200" y="1689204"/>
            <a:ext cx="5105400" cy="410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0" name="Google Shape;50;p20"/>
          <p:cNvSpPr/>
          <p:nvPr/>
        </p:nvSpPr>
        <p:spPr>
          <a:xfrm rot="5400000">
            <a:off x="5676000" y="-4948140"/>
            <a:ext cx="828000" cy="12204000"/>
          </a:xfrm>
          <a:prstGeom prst="flowChartDelay">
            <a:avLst/>
          </a:prstGeom>
          <a:solidFill>
            <a:srgbClr val="C0C0C0">
              <a:alpha val="24705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0"/>
          <p:cNvSpPr txBox="1"/>
          <p:nvPr/>
        </p:nvSpPr>
        <p:spPr>
          <a:xfrm>
            <a:off x="1775234" y="739875"/>
            <a:ext cx="8629531" cy="70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2" name="Google Shape;62;p21"/>
          <p:cNvSpPr/>
          <p:nvPr/>
        </p:nvSpPr>
        <p:spPr>
          <a:xfrm rot="5400000">
            <a:off x="5599800" y="-4966269"/>
            <a:ext cx="828000" cy="12204000"/>
          </a:xfrm>
          <a:prstGeom prst="flowChartDelay">
            <a:avLst/>
          </a:prstGeom>
          <a:solidFill>
            <a:srgbClr val="C0C0C0">
              <a:alpha val="24705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1"/>
          <p:cNvSpPr txBox="1"/>
          <p:nvPr/>
        </p:nvSpPr>
        <p:spPr>
          <a:xfrm>
            <a:off x="1699034" y="721750"/>
            <a:ext cx="8629531" cy="70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70" name="Google Shape;70;p22"/>
          <p:cNvSpPr/>
          <p:nvPr/>
        </p:nvSpPr>
        <p:spPr>
          <a:xfrm rot="5400000">
            <a:off x="5665115" y="-4966269"/>
            <a:ext cx="828000" cy="12204000"/>
          </a:xfrm>
          <a:prstGeom prst="flowChartDelay">
            <a:avLst/>
          </a:prstGeom>
          <a:solidFill>
            <a:srgbClr val="C0C0C0">
              <a:alpha val="24705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2"/>
          <p:cNvSpPr txBox="1"/>
          <p:nvPr/>
        </p:nvSpPr>
        <p:spPr>
          <a:xfrm>
            <a:off x="1764334" y="721750"/>
            <a:ext cx="8629531" cy="70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" name="Google Shape;89;p25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 descr="\\DROBO-FS\QuickDrops\JB\PPTX NG\Droplets\LightingOverlay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913775" y="1545095"/>
            <a:ext cx="10364452" cy="424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0" y="653140"/>
            <a:ext cx="12192000" cy="79829"/>
          </a:xfrm>
          <a:prstGeom prst="rect">
            <a:avLst/>
          </a:prstGeom>
          <a:solidFill>
            <a:srgbClr val="0000FF"/>
          </a:solidFill>
          <a:ln w="15875" cap="flat" cmpd="sng">
            <a:solidFill>
              <a:srgbClr val="2276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27624" y="332465"/>
            <a:ext cx="6065520" cy="228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ja/docs/Web/CSS/background-pos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ja/docs/Web/CSS/background-siz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ja/docs/Web/CSS/box-sizin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altLang="ja-JP" dirty="0" smtClean="0"/>
              <a:t>IT</a:t>
            </a:r>
            <a:r>
              <a:rPr lang="ja-JP" altLang="en-US" dirty="0" smtClean="0"/>
              <a:t>集中講座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応用編</a:t>
            </a:r>
            <a:r>
              <a:rPr lang="ja-JP" dirty="0"/>
              <a:t/>
            </a:r>
            <a:br>
              <a:rPr lang="ja-JP" dirty="0"/>
            </a:br>
            <a:endParaRPr dirty="0"/>
          </a:p>
        </p:txBody>
      </p:sp>
      <p:sp>
        <p:nvSpPr>
          <p:cNvPr id="172" name="Google Shape;172;p1"/>
          <p:cNvSpPr txBox="1">
            <a:spLocks noGrp="1"/>
          </p:cNvSpPr>
          <p:nvPr>
            <p:ph type="subTitle" idx="1"/>
          </p:nvPr>
        </p:nvSpPr>
        <p:spPr>
          <a:xfrm>
            <a:off x="1751012" y="4722312"/>
            <a:ext cx="8689976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ja-JP" altLang="en-US" dirty="0"/>
              <a:t>コンピュータ教育</a:t>
            </a:r>
            <a:r>
              <a:rPr lang="ja-JP" altLang="en-US" dirty="0" smtClean="0"/>
              <a:t>学院</a:t>
            </a:r>
            <a:endParaRPr dirty="0"/>
          </a:p>
        </p:txBody>
      </p:sp>
      <p:sp>
        <p:nvSpPr>
          <p:cNvPr id="173" name="Google Shape;173;p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2021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19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z-index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画面の重なりについての調整を行う。</a:t>
            </a:r>
            <a:endParaRPr kumimoji="1" lang="en-US" altLang="ja-JP" dirty="0" smtClean="0"/>
          </a:p>
          <a:p>
            <a:r>
              <a:rPr kumimoji="1" lang="ja-JP" altLang="en-US" dirty="0"/>
              <a:t>この値が大きな値を持つほど前面</a:t>
            </a:r>
            <a:r>
              <a:rPr kumimoji="1" lang="ja-JP" altLang="en-US" dirty="0" smtClean="0"/>
              <a:t>に配置される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278296" y="6132443"/>
            <a:ext cx="4770782" cy="50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/>
              <a:t>⇨　</a:t>
            </a:r>
            <a:r>
              <a:rPr kumimoji="1" lang="en-US" altLang="ja-JP" dirty="0" smtClean="0"/>
              <a:t>Z-index</a:t>
            </a:r>
            <a:r>
              <a:rPr kumimoji="1" lang="ja-JP" altLang="en-US" dirty="0" smtClean="0"/>
              <a:t>　フォルダを参照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66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ハンバーガーメニューについて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メニューの展開について、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プログラミング？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のみ？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06" y="1453020"/>
            <a:ext cx="5023562" cy="27681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43" y="3169024"/>
            <a:ext cx="4908494" cy="210437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318052" y="6248400"/>
            <a:ext cx="3617844" cy="460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⇨　</a:t>
            </a:r>
            <a:r>
              <a:rPr kumimoji="1" lang="en-US" altLang="ja-JP" dirty="0" smtClean="0"/>
              <a:t>menu-icon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319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メッセージセクションの作成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002" y="1562956"/>
            <a:ext cx="4612598" cy="2579349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7195930" y="2057400"/>
            <a:ext cx="3508513" cy="57647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217044" y="2685587"/>
            <a:ext cx="3508513" cy="57647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6907696" y="1919002"/>
            <a:ext cx="3988422" cy="1549755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/>
          <p:cNvSpPr/>
          <p:nvPr/>
        </p:nvSpPr>
        <p:spPr>
          <a:xfrm>
            <a:off x="6095687" y="2057400"/>
            <a:ext cx="951156" cy="576470"/>
          </a:xfrm>
          <a:prstGeom prst="wedgeRoundRectCallout">
            <a:avLst>
              <a:gd name="adj1" fmla="val 57539"/>
              <a:gd name="adj2" fmla="val 314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H2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095687" y="2724478"/>
            <a:ext cx="951156" cy="576470"/>
          </a:xfrm>
          <a:prstGeom prst="wedgeRoundRectCallout">
            <a:avLst>
              <a:gd name="adj1" fmla="val 57539"/>
              <a:gd name="adj2" fmla="val 314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</a:t>
            </a:r>
            <a:endParaRPr kumimoji="1" lang="ja-JP" altLang="en-US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8030817" y="3776870"/>
            <a:ext cx="2037522" cy="458472"/>
          </a:xfrm>
          <a:prstGeom prst="wedgeRoundRectCallout">
            <a:avLst>
              <a:gd name="adj1" fmla="val 18191"/>
              <a:gd name="adj2" fmla="val -86775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div</a:t>
            </a:r>
          </a:p>
          <a:p>
            <a:pPr algn="ctr"/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コンテナ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9" y="1562956"/>
            <a:ext cx="5083536" cy="37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メッセージセクションの</a:t>
            </a:r>
            <a:r>
              <a:rPr kumimoji="1" lang="en-US" altLang="ja-JP" dirty="0" smtClean="0"/>
              <a:t>CSS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152322" y="1562956"/>
            <a:ext cx="5125278" cy="4268602"/>
          </a:xfrm>
        </p:spPr>
        <p:txBody>
          <a:bodyPr/>
          <a:lstStyle/>
          <a:p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を別ファイルにする場合、そのファイルの文字コードを指定することができる。一般的に</a:t>
            </a:r>
            <a:r>
              <a:rPr kumimoji="1" lang="en-US" altLang="ja-JP" dirty="0" smtClean="0"/>
              <a:t>UTF-8</a:t>
            </a:r>
          </a:p>
          <a:p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ファイルに別のファイルの記述を取り込む場合には、</a:t>
            </a:r>
            <a:r>
              <a:rPr kumimoji="1" lang="en-US" altLang="ja-JP" dirty="0" smtClean="0"/>
              <a:t>@import</a:t>
            </a:r>
            <a:r>
              <a:rPr kumimoji="1" lang="ja-JP" altLang="en-US" dirty="0" smtClean="0"/>
              <a:t>命令を使用する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dirty="0" smtClean="0"/>
              <a:t>@import</a:t>
            </a:r>
            <a:r>
              <a:rPr kumimoji="1" lang="ja-JP" altLang="en-US" dirty="0" smtClean="0"/>
              <a:t>  </a:t>
            </a:r>
            <a:r>
              <a:rPr kumimoji="1" lang="en-US" altLang="ja-JP" dirty="0" err="1" smtClean="0"/>
              <a:t>ulr</a:t>
            </a:r>
            <a:r>
              <a:rPr kumimoji="1" lang="ja-JP" altLang="en-US" dirty="0" smtClean="0"/>
              <a:t>（ ファイル名　）；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r="24688"/>
          <a:stretch/>
        </p:blipFill>
        <p:spPr>
          <a:xfrm>
            <a:off x="913775" y="1562956"/>
            <a:ext cx="5079522" cy="31341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4697117"/>
            <a:ext cx="4542808" cy="20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メッセージセクションの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178288" y="1562956"/>
            <a:ext cx="6099312" cy="4268602"/>
          </a:xfrm>
        </p:spPr>
        <p:txBody>
          <a:bodyPr/>
          <a:lstStyle/>
          <a:p>
            <a:r>
              <a:rPr kumimoji="1" lang="ja-JP" altLang="en-US" dirty="0" smtClean="0"/>
              <a:t>プロパティ</a:t>
            </a:r>
            <a:r>
              <a:rPr kumimoji="1" lang="en-US" altLang="ja-JP" dirty="0" smtClean="0"/>
              <a:t>max-width</a:t>
            </a:r>
            <a:br>
              <a:rPr kumimoji="1" lang="en-US" altLang="ja-JP" dirty="0" smtClean="0"/>
            </a:br>
            <a:r>
              <a:rPr kumimoji="1" lang="ja-JP" altLang="en-US" dirty="0" smtClean="0"/>
              <a:t>要素の最大幅を表す。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width</a:t>
            </a:r>
            <a:r>
              <a:rPr kumimoji="1" lang="ja-JP" altLang="en-US" dirty="0" smtClean="0"/>
              <a:t>の値が変更された場合にも、</a:t>
            </a:r>
            <a:r>
              <a:rPr kumimoji="1" lang="en-US" altLang="ja-JP" dirty="0" smtClean="0"/>
              <a:t>max-width</a:t>
            </a:r>
            <a:r>
              <a:rPr kumimoji="1" lang="ja-JP" altLang="en-US" dirty="0" smtClean="0"/>
              <a:t>で上書きされる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margin: auto;  </a:t>
            </a:r>
            <a:r>
              <a:rPr kumimoji="1" lang="ja-JP" altLang="en-US" dirty="0" smtClean="0"/>
              <a:t>⇨　センタリング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/>
              <a:t>センタリング</a:t>
            </a:r>
            <a:r>
              <a:rPr kumimoji="1" lang="ja-JP" altLang="en-US" dirty="0" smtClean="0"/>
              <a:t>は、基本的に適切な余白を計算しなければならない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親要素幅</a:t>
            </a:r>
            <a:r>
              <a:rPr kumimoji="1" lang="en-US" altLang="ja-JP" dirty="0" smtClean="0"/>
              <a:t>‐</a:t>
            </a:r>
            <a:r>
              <a:rPr kumimoji="1" lang="ja-JP" altLang="en-US" dirty="0" smtClean="0"/>
              <a:t>自要素の幅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類似　</a:t>
            </a:r>
            <a:r>
              <a:rPr kumimoji="1" lang="en-US" altLang="ja-JP" dirty="0" smtClean="0"/>
              <a:t>margin: auto 0 ;</a:t>
            </a:r>
          </a:p>
          <a:p>
            <a:r>
              <a:rPr kumimoji="1" lang="ja-JP" altLang="en-US" dirty="0"/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394390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2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サービスメニューの作成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1530" y="3528390"/>
            <a:ext cx="4996070" cy="2303167"/>
          </a:xfrm>
        </p:spPr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ブロックとして、コンテナを作成し、縦並びにする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5"/>
            <a:ext cx="5175558" cy="4827905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913774" y="1858617"/>
            <a:ext cx="5175558" cy="36774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913774" y="2322142"/>
            <a:ext cx="5175558" cy="199884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913774" y="2640192"/>
            <a:ext cx="5175558" cy="3750667"/>
          </a:xfrm>
          <a:prstGeom prst="roundRect">
            <a:avLst>
              <a:gd name="adj" fmla="val 6332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24948" y="1659835"/>
            <a:ext cx="5367130" cy="4880113"/>
          </a:xfrm>
          <a:prstGeom prst="roundRect">
            <a:avLst>
              <a:gd name="adj" fmla="val 4447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6384276" y="6092687"/>
            <a:ext cx="1461052" cy="480046"/>
          </a:xfrm>
          <a:prstGeom prst="wedgeRoundRectCallout">
            <a:avLst>
              <a:gd name="adj1" fmla="val -58248"/>
              <a:gd name="adj2" fmla="val 20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div</a:t>
            </a:r>
          </a:p>
          <a:p>
            <a:pPr algn="ctr"/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コンテナ設定</a:t>
            </a:r>
            <a:endParaRPr kumimoji="1" lang="ja-JP" altLang="en-US" b="1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280904" y="1858616"/>
            <a:ext cx="1461052" cy="392065"/>
          </a:xfrm>
          <a:prstGeom prst="wedgeRoundRectCallout">
            <a:avLst>
              <a:gd name="adj1" fmla="val -58248"/>
              <a:gd name="adj2" fmla="val 20343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H</a:t>
            </a:r>
            <a:r>
              <a:rPr kumimoji="1" lang="ja-JP" altLang="en-US" b="1" dirty="0" smtClean="0"/>
              <a:t>２</a:t>
            </a:r>
            <a:endParaRPr kumimoji="1" lang="ja-JP" altLang="en-US" b="1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6280904" y="2422084"/>
            <a:ext cx="1461052" cy="392065"/>
          </a:xfrm>
          <a:prstGeom prst="wedgeRoundRectCallout">
            <a:avLst>
              <a:gd name="adj1" fmla="val -60969"/>
              <a:gd name="adj2" fmla="val -32893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P</a:t>
            </a:r>
            <a:endParaRPr kumimoji="1" lang="ja-JP" altLang="en-US" b="1" dirty="0"/>
          </a:p>
        </p:txBody>
      </p:sp>
      <p:sp>
        <p:nvSpPr>
          <p:cNvPr id="13" name="角丸四角形吹き出し 12"/>
          <p:cNvSpPr/>
          <p:nvPr/>
        </p:nvSpPr>
        <p:spPr>
          <a:xfrm>
            <a:off x="6280904" y="2985552"/>
            <a:ext cx="1461052" cy="466153"/>
          </a:xfrm>
          <a:prstGeom prst="wedgeRoundRectCallout">
            <a:avLst>
              <a:gd name="adj1" fmla="val -58248"/>
              <a:gd name="adj2" fmla="val 20343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div</a:t>
            </a:r>
          </a:p>
          <a:p>
            <a:pPr algn="ctr"/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コンテナ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37354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サービスメニューの作成（２）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669156" y="1562956"/>
            <a:ext cx="4608443" cy="426860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5189165" cy="4320319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1848679" y="2037522"/>
            <a:ext cx="3816626" cy="606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848679" y="2643809"/>
            <a:ext cx="3816626" cy="685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848679" y="3380214"/>
            <a:ext cx="3816626" cy="2086307"/>
          </a:xfrm>
          <a:prstGeom prst="roundRect">
            <a:avLst>
              <a:gd name="adj" fmla="val 8568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5804452" y="3380214"/>
            <a:ext cx="3766931" cy="1539656"/>
          </a:xfrm>
          <a:prstGeom prst="wedgeRoundRectCallout">
            <a:avLst>
              <a:gd name="adj1" fmla="val -54037"/>
              <a:gd name="adj2" fmla="val -892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div</a:t>
            </a:r>
            <a:r>
              <a:rPr kumimoji="1" lang="ja-JP" altLang="en-US" b="1" dirty="0" smtClean="0"/>
              <a:t>タグにより、コンテナを形成する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各サービスは</a:t>
            </a:r>
            <a:r>
              <a:rPr kumimoji="1" lang="en-US" altLang="ja-JP" b="1" dirty="0" smtClean="0"/>
              <a:t>article</a:t>
            </a:r>
            <a:r>
              <a:rPr kumimoji="1" lang="ja-JP" altLang="en-US" b="1" dirty="0" smtClean="0"/>
              <a:t>タグを使いまとめる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デザインは共通な部分を</a:t>
            </a:r>
            <a:r>
              <a:rPr kumimoji="1" lang="en-US" altLang="ja-JP" b="1" dirty="0" smtClean="0"/>
              <a:t>detail</a:t>
            </a:r>
            <a:r>
              <a:rPr kumimoji="1" lang="ja-JP" altLang="en-US" b="1" dirty="0" smtClean="0"/>
              <a:t>としてまとめる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個別については、</a:t>
            </a:r>
            <a:r>
              <a:rPr kumimoji="1" lang="en-US" altLang="ja-JP" b="1" dirty="0" smtClean="0"/>
              <a:t>office</a:t>
            </a:r>
            <a:r>
              <a:rPr kumimoji="1" lang="ja-JP" altLang="en-US" b="1" dirty="0" err="1" smtClean="0"/>
              <a:t>、</a:t>
            </a:r>
            <a:r>
              <a:rPr kumimoji="1" lang="en-US" altLang="ja-JP" b="1" dirty="0" smtClean="0"/>
              <a:t>manage</a:t>
            </a:r>
            <a:r>
              <a:rPr kumimoji="1" lang="ja-JP" altLang="en-US" b="1" dirty="0" err="1" smtClean="0"/>
              <a:t>、</a:t>
            </a:r>
            <a:r>
              <a:rPr kumimoji="1" lang="en-US" altLang="ja-JP" b="1" dirty="0" smtClean="0"/>
              <a:t>research</a:t>
            </a:r>
            <a:r>
              <a:rPr kumimoji="1" lang="ja-JP" altLang="en-US" b="1" dirty="0" smtClean="0"/>
              <a:t>で記述する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388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個別のサービスメニューの作成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774634" y="1562956"/>
            <a:ext cx="5502965" cy="4268602"/>
          </a:xfrm>
        </p:spPr>
        <p:txBody>
          <a:bodyPr/>
          <a:lstStyle/>
          <a:p>
            <a:r>
              <a:rPr kumimoji="1" lang="ja-JP" altLang="en-US" dirty="0" smtClean="0"/>
              <a:t>全体をコンテナとしてとらえ、</a:t>
            </a:r>
            <a:r>
              <a:rPr kumimoji="1" lang="en-US" altLang="ja-JP" dirty="0" smtClean="0"/>
              <a:t>4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要素を組み込む</a:t>
            </a:r>
            <a:endParaRPr kumimoji="1" lang="en-US" altLang="ja-JP" dirty="0" smtClean="0"/>
          </a:p>
          <a:p>
            <a:r>
              <a:rPr kumimoji="1" lang="ja-JP" altLang="en-US" dirty="0"/>
              <a:t>画像</a:t>
            </a:r>
            <a:r>
              <a:rPr kumimoji="1" lang="ja-JP" altLang="en-US" dirty="0" smtClean="0"/>
              <a:t>は、</a:t>
            </a:r>
            <a:r>
              <a:rPr kumimoji="1" lang="en-US" altLang="ja-JP" dirty="0" smtClean="0"/>
              <a:t>figure</a:t>
            </a:r>
            <a:r>
              <a:rPr kumimoji="1" lang="ja-JP" altLang="en-US" dirty="0" smtClean="0"/>
              <a:t>タグを使用し、空の状態で作成し、背景画像として絵を挿入する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img</a:t>
            </a:r>
            <a:r>
              <a:rPr kumimoji="1" lang="ja-JP" altLang="en-US" dirty="0" smtClean="0"/>
              <a:t>で直書きでも構わない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r="21084"/>
          <a:stretch/>
        </p:blipFill>
        <p:spPr>
          <a:xfrm>
            <a:off x="913775" y="1562956"/>
            <a:ext cx="2306503" cy="4654464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913773" y="1562956"/>
            <a:ext cx="2435087" cy="4820478"/>
          </a:xfrm>
          <a:prstGeom prst="roundRect">
            <a:avLst>
              <a:gd name="adj" fmla="val 72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103243" y="1659835"/>
            <a:ext cx="2117035" cy="2514600"/>
          </a:xfrm>
          <a:prstGeom prst="roundRect">
            <a:avLst>
              <a:gd name="adj" fmla="val 1056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72798" y="4271314"/>
            <a:ext cx="2117035" cy="469651"/>
          </a:xfrm>
          <a:prstGeom prst="roundRect">
            <a:avLst>
              <a:gd name="adj" fmla="val 1056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72797" y="4816610"/>
            <a:ext cx="2117035" cy="709547"/>
          </a:xfrm>
          <a:prstGeom prst="roundRect">
            <a:avLst>
              <a:gd name="adj" fmla="val 1056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072797" y="5601802"/>
            <a:ext cx="2117035" cy="390940"/>
          </a:xfrm>
          <a:prstGeom prst="roundRect">
            <a:avLst>
              <a:gd name="adj" fmla="val 1056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3538328" y="1562956"/>
            <a:ext cx="2236306" cy="884582"/>
          </a:xfrm>
          <a:prstGeom prst="wedgeRoundRectCallout">
            <a:avLst>
              <a:gd name="adj1" fmla="val -57675"/>
              <a:gd name="adj2" fmla="val -22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div .detail</a:t>
            </a:r>
          </a:p>
          <a:p>
            <a:pPr algn="ctr"/>
            <a:r>
              <a:rPr kumimoji="1" lang="en-US" altLang="ja-JP" b="1" dirty="0" smtClean="0"/>
              <a:t>div. office  </a:t>
            </a:r>
            <a:endParaRPr kumimoji="1" lang="ja-JP" altLang="en-US" b="1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3538328" y="2743200"/>
            <a:ext cx="2236306" cy="964096"/>
          </a:xfrm>
          <a:prstGeom prst="wedgeRoundRectCallout">
            <a:avLst>
              <a:gd name="adj1" fmla="val -63500"/>
              <a:gd name="adj2" fmla="val -1791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figure</a:t>
            </a:r>
            <a:endParaRPr kumimoji="1" lang="ja-JP" altLang="en-US" dirty="0"/>
          </a:p>
        </p:txBody>
      </p:sp>
      <p:sp>
        <p:nvSpPr>
          <p:cNvPr id="15" name="角丸四角形吹き出し 14"/>
          <p:cNvSpPr/>
          <p:nvPr/>
        </p:nvSpPr>
        <p:spPr>
          <a:xfrm>
            <a:off x="3538328" y="4323520"/>
            <a:ext cx="2236306" cy="453887"/>
          </a:xfrm>
          <a:prstGeom prst="wedgeRoundRectCallout">
            <a:avLst>
              <a:gd name="adj1" fmla="val -63500"/>
              <a:gd name="adj2" fmla="val -1572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H3</a:t>
            </a:r>
          </a:p>
        </p:txBody>
      </p:sp>
      <p:sp>
        <p:nvSpPr>
          <p:cNvPr id="16" name="角丸四角形吹き出し 15"/>
          <p:cNvSpPr/>
          <p:nvPr/>
        </p:nvSpPr>
        <p:spPr>
          <a:xfrm>
            <a:off x="3576976" y="4944439"/>
            <a:ext cx="2236306" cy="453887"/>
          </a:xfrm>
          <a:prstGeom prst="wedgeRoundRectCallout">
            <a:avLst>
              <a:gd name="adj1" fmla="val -63500"/>
              <a:gd name="adj2" fmla="val -1572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</a:t>
            </a:r>
          </a:p>
        </p:txBody>
      </p:sp>
      <p:sp>
        <p:nvSpPr>
          <p:cNvPr id="17" name="角丸四角形吹き出し 16"/>
          <p:cNvSpPr/>
          <p:nvPr/>
        </p:nvSpPr>
        <p:spPr>
          <a:xfrm>
            <a:off x="3576976" y="5601802"/>
            <a:ext cx="2236306" cy="453887"/>
          </a:xfrm>
          <a:prstGeom prst="wedgeRoundRectCallout">
            <a:avLst>
              <a:gd name="adj1" fmla="val -63500"/>
              <a:gd name="adj2" fmla="val -1572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716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個別のサービスメニューの作成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991060" y="1562956"/>
            <a:ext cx="3286539" cy="426860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4925112" cy="3639058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4830418" y="1453020"/>
            <a:ext cx="3001617" cy="882676"/>
          </a:xfrm>
          <a:prstGeom prst="wedgeRoundRectCallout">
            <a:avLst>
              <a:gd name="adj1" fmla="val -64669"/>
              <a:gd name="adj2" fmla="val 219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/>
              <a:t>画像は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で差し込む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img</a:t>
            </a:r>
            <a:r>
              <a:rPr kumimoji="1" lang="ja-JP" altLang="en-US" dirty="0" smtClean="0"/>
              <a:t>でもよいが、</a:t>
            </a:r>
            <a:r>
              <a:rPr kumimoji="1" lang="en-US" altLang="ja-JP" dirty="0" smtClean="0"/>
              <a:t>figure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区別しやすい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2524539" y="5000599"/>
            <a:ext cx="3730487" cy="882676"/>
          </a:xfrm>
          <a:prstGeom prst="wedgeRoundRectCallout">
            <a:avLst>
              <a:gd name="adj1" fmla="val -35625"/>
              <a:gd name="adj2" fmla="val -793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err="1" smtClean="0"/>
              <a:t>href</a:t>
            </a:r>
            <a:r>
              <a:rPr kumimoji="1" lang="ja-JP" altLang="en-US" b="1" dirty="0" smtClean="0"/>
              <a:t>はからの状態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実際の運用では、</a:t>
            </a:r>
            <a:r>
              <a:rPr kumimoji="1" lang="en-US" altLang="ja-JP" b="1" dirty="0" smtClean="0"/>
              <a:t>#</a:t>
            </a:r>
            <a:r>
              <a:rPr kumimoji="1" lang="ja-JP" altLang="en-US" b="1" dirty="0" smtClean="0"/>
              <a:t>文字は、</a:t>
            </a:r>
            <a:r>
              <a:rPr kumimoji="1" lang="en-US" altLang="ja-JP" b="1" dirty="0" smtClean="0"/>
              <a:t>ID</a:t>
            </a:r>
            <a:r>
              <a:rPr kumimoji="1" lang="ja-JP" altLang="en-US" b="1" dirty="0" smtClean="0"/>
              <a:t>セレクタとなる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5905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サービス部の</a:t>
            </a:r>
            <a:r>
              <a:rPr kumimoji="1" lang="en-US" altLang="ja-JP" dirty="0" smtClean="0"/>
              <a:t>CSS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5468113" cy="49251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87" y="1562828"/>
            <a:ext cx="5506218" cy="4210638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2782957" y="1632188"/>
            <a:ext cx="3598930" cy="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3140765" y="2206487"/>
            <a:ext cx="4214192" cy="9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3041374" y="2951922"/>
            <a:ext cx="4313583" cy="227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83" y="5443255"/>
            <a:ext cx="4919291" cy="141474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588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デザインカンプ、デザインの指示書をもとに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を構築します。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レスポンシブデザインについての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について解説します。</a:t>
            </a:r>
            <a:endParaRPr kumimoji="1" lang="en-US" altLang="ja-JP" dirty="0" smtClean="0"/>
          </a:p>
          <a:p>
            <a:r>
              <a:rPr kumimoji="1" lang="ja-JP" altLang="en-US" dirty="0"/>
              <a:t>タグの</a:t>
            </a:r>
            <a:r>
              <a:rPr kumimoji="1" lang="ja-JP" altLang="en-US" dirty="0" smtClean="0"/>
              <a:t>構造について再度整理を行います。</a:t>
            </a:r>
            <a:endParaRPr kumimoji="1" lang="en-US" altLang="ja-JP" dirty="0" smtClean="0"/>
          </a:p>
          <a:p>
            <a:r>
              <a:rPr kumimoji="1" lang="ja-JP" altLang="en-US" dirty="0"/>
              <a:t>フォームの構築に</a:t>
            </a:r>
            <a:r>
              <a:rPr kumimoji="1" lang="ja-JP" altLang="en-US" dirty="0" smtClean="0"/>
              <a:t>ついても再度学習します。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3783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サービス部の</a:t>
            </a:r>
            <a:r>
              <a:rPr kumimoji="1" lang="en-US" altLang="ja-JP" dirty="0"/>
              <a:t>CSS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961242" y="1562956"/>
            <a:ext cx="3316357" cy="426860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5"/>
            <a:ext cx="3372597" cy="518861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4199790" y="2028190"/>
            <a:ext cx="4079505" cy="1093305"/>
          </a:xfrm>
          <a:prstGeom prst="wedgeRoundRectCallout">
            <a:avLst>
              <a:gd name="adj1" fmla="val -54461"/>
              <a:gd name="adj2" fmla="val 28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class</a:t>
            </a:r>
            <a:r>
              <a:rPr kumimoji="1" lang="ja-JP" altLang="en-US" b="1" dirty="0" smtClean="0"/>
              <a:t>セレクタ：</a:t>
            </a:r>
            <a:r>
              <a:rPr kumimoji="1" lang="en-US" altLang="ja-JP" b="1" dirty="0" smtClean="0"/>
              <a:t>.detail</a:t>
            </a:r>
            <a:r>
              <a:rPr kumimoji="1" lang="ja-JP" altLang="en-US" b="1" dirty="0" smtClean="0"/>
              <a:t>　について、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　最後の要素以外の指定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　</a:t>
            </a:r>
            <a:r>
              <a:rPr kumimoji="1" lang="en-US" altLang="ja-JP" b="1" dirty="0" smtClean="0"/>
              <a:t>not()</a:t>
            </a:r>
            <a:r>
              <a:rPr kumimoji="1" lang="ja-JP" altLang="en-US" b="1" dirty="0" smtClean="0"/>
              <a:t>は括弧の中の以外のことをさす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　⇨最後の要素以外の下外部余白をそろえている</a:t>
            </a:r>
            <a:endParaRPr kumimoji="1" lang="ja-JP" altLang="en-US" b="1" dirty="0"/>
          </a:p>
        </p:txBody>
      </p:sp>
      <p:sp>
        <p:nvSpPr>
          <p:cNvPr id="7" name="角丸四角形 6"/>
          <p:cNvSpPr/>
          <p:nvPr/>
        </p:nvSpPr>
        <p:spPr>
          <a:xfrm>
            <a:off x="8388625" y="2028190"/>
            <a:ext cx="2888973" cy="2693504"/>
          </a:xfrm>
          <a:prstGeom prst="roundRect">
            <a:avLst>
              <a:gd name="adj" fmla="val 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:last-child</a:t>
            </a:r>
          </a:p>
          <a:p>
            <a:r>
              <a:rPr kumimoji="1" lang="en-US" altLang="ja-JP" b="1" dirty="0"/>
              <a:t>:</a:t>
            </a:r>
            <a:r>
              <a:rPr kumimoji="1" lang="en-US" altLang="ja-JP" b="1" dirty="0" smtClean="0"/>
              <a:t>f</a:t>
            </a:r>
            <a:r>
              <a:rPr kumimoji="1" lang="en-US" altLang="ja-JP" b="1" dirty="0"/>
              <a:t>i</a:t>
            </a:r>
            <a:r>
              <a:rPr kumimoji="1" lang="en-US" altLang="ja-JP" b="1" dirty="0" smtClean="0"/>
              <a:t>rst-child</a:t>
            </a:r>
          </a:p>
          <a:p>
            <a:r>
              <a:rPr kumimoji="1" lang="en-US" altLang="ja-JP" b="1" dirty="0"/>
              <a:t>:</a:t>
            </a:r>
            <a:r>
              <a:rPr kumimoji="1" lang="en-US" altLang="ja-JP" b="1" dirty="0" smtClean="0"/>
              <a:t>nth-child</a:t>
            </a:r>
            <a:r>
              <a:rPr kumimoji="1" lang="ja-JP" altLang="en-US" b="1" dirty="0" smtClean="0"/>
              <a:t>　は擬似セレクタ</a:t>
            </a:r>
            <a:endParaRPr kumimoji="1" lang="en-US" altLang="ja-JP" b="1" dirty="0" smtClean="0"/>
          </a:p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これらはタグ、</a:t>
            </a:r>
            <a:r>
              <a:rPr kumimoji="1" lang="en-US" altLang="ja-JP" b="1" dirty="0" smtClean="0"/>
              <a:t>ID</a:t>
            </a:r>
            <a:r>
              <a:rPr kumimoji="1" lang="ja-JP" altLang="en-US" b="1" dirty="0" smtClean="0"/>
              <a:t>名、</a:t>
            </a:r>
            <a:r>
              <a:rPr kumimoji="1" lang="en-US" altLang="ja-JP" b="1" dirty="0" smtClean="0"/>
              <a:t>class</a:t>
            </a:r>
            <a:r>
              <a:rPr kumimoji="1" lang="ja-JP" altLang="en-US" b="1" dirty="0" smtClean="0"/>
              <a:t>名</a:t>
            </a:r>
            <a:r>
              <a:rPr kumimoji="1" lang="ja-JP" altLang="en-US" b="1" dirty="0"/>
              <a:t>と</a:t>
            </a:r>
            <a:r>
              <a:rPr kumimoji="1" lang="ja-JP" altLang="en-US" b="1" dirty="0" smtClean="0"/>
              <a:t>異なり名前を付けられているわけではない</a:t>
            </a:r>
            <a:endParaRPr kumimoji="1" lang="en-US" altLang="ja-JP" b="1" dirty="0" smtClean="0"/>
          </a:p>
          <a:p>
            <a:endParaRPr kumimoji="1" lang="en-US" altLang="ja-JP" b="1" dirty="0"/>
          </a:p>
          <a:p>
            <a:r>
              <a:rPr kumimoji="1" lang="ja-JP" altLang="en-US" b="1" dirty="0" smtClean="0"/>
              <a:t>タグの集合に対しての場所を明示するために用意されている</a:t>
            </a:r>
            <a:endParaRPr kumimoji="1" lang="ja-JP" altLang="en-US" b="1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3881737" y="4913491"/>
            <a:ext cx="4079505" cy="599616"/>
          </a:xfrm>
          <a:prstGeom prst="wedgeRoundRectCallout">
            <a:avLst>
              <a:gd name="adj1" fmla="val -53243"/>
              <a:gd name="adj2" fmla="val 487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margin</a:t>
            </a:r>
            <a:r>
              <a:rPr kumimoji="1" lang="ja-JP" altLang="en-US" b="1" dirty="0" smtClean="0"/>
              <a:t>のパラメータはとる個数によって設定箇所が異なります。</a:t>
            </a:r>
            <a:endParaRPr kumimoji="1" lang="ja-JP" altLang="en-US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47" y="5606339"/>
            <a:ext cx="5892823" cy="10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5553850" cy="4677428"/>
          </a:xfrm>
          <a:prstGeom prst="rect">
            <a:avLst/>
          </a:prstGeom>
        </p:spPr>
      </p:pic>
      <p:sp>
        <p:nvSpPr>
          <p:cNvPr id="6" name="角丸四角形 5">
            <a:hlinkClick r:id="rId3"/>
          </p:cNvPr>
          <p:cNvSpPr/>
          <p:nvPr/>
        </p:nvSpPr>
        <p:spPr>
          <a:xfrm>
            <a:off x="5744817" y="1562956"/>
            <a:ext cx="5532783" cy="872131"/>
          </a:xfrm>
          <a:prstGeom prst="roundRect">
            <a:avLst>
              <a:gd name="adj" fmla="val 10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background-position</a:t>
            </a:r>
            <a:r>
              <a:rPr kumimoji="1" lang="ja-JP" altLang="en-US" b="1" dirty="0" smtClean="0"/>
              <a:t>は、画像の配置場所を指定します。</a:t>
            </a:r>
            <a:endParaRPr kumimoji="1" lang="en-US" altLang="ja-JP" b="1" dirty="0" smtClean="0"/>
          </a:p>
          <a:p>
            <a:r>
              <a:rPr kumimoji="1" lang="ja-JP" altLang="en-US" b="1" dirty="0"/>
              <a:t>　</a:t>
            </a:r>
            <a:r>
              <a:rPr kumimoji="1" lang="en-US" altLang="ja-JP" b="1" dirty="0" err="1" smtClean="0"/>
              <a:t>top,center,left,right</a:t>
            </a:r>
            <a:r>
              <a:rPr kumimoji="1" lang="ja-JP" altLang="en-US" b="1" dirty="0" smtClean="0"/>
              <a:t>などの指定が可能</a:t>
            </a:r>
            <a:endParaRPr kumimoji="1" lang="ja-JP" altLang="en-US" b="1" dirty="0"/>
          </a:p>
        </p:txBody>
      </p:sp>
      <p:sp>
        <p:nvSpPr>
          <p:cNvPr id="7" name="角丸四角形 6">
            <a:hlinkClick r:id="rId4"/>
          </p:cNvPr>
          <p:cNvSpPr/>
          <p:nvPr/>
        </p:nvSpPr>
        <p:spPr>
          <a:xfrm>
            <a:off x="5724426" y="2486804"/>
            <a:ext cx="5532783" cy="872131"/>
          </a:xfrm>
          <a:prstGeom prst="roundRect">
            <a:avLst>
              <a:gd name="adj" fmla="val 10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background-size</a:t>
            </a:r>
            <a:r>
              <a:rPr kumimoji="1" lang="ja-JP" altLang="en-US" b="1" dirty="0" smtClean="0"/>
              <a:t>は、画像の配置の時の引き延ばし方の指定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ja-JP" altLang="en-US" b="1" dirty="0" smtClean="0"/>
              <a:t>　</a:t>
            </a:r>
            <a:r>
              <a:rPr kumimoji="1" lang="en-US" altLang="ja-JP" b="1" dirty="0" err="1" smtClean="0"/>
              <a:t>contain,cover,auto</a:t>
            </a:r>
            <a:r>
              <a:rPr kumimoji="1" lang="ja-JP" altLang="en-US" b="1" dirty="0" smtClean="0"/>
              <a:t>などの指定がある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95687" y="3425695"/>
            <a:ext cx="5059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cover</a:t>
            </a:r>
            <a:br>
              <a:rPr lang="en-US" altLang="ja-JP" dirty="0" smtClean="0"/>
            </a:br>
            <a:r>
              <a:rPr lang="ja-JP" altLang="en-US" dirty="0" smtClean="0"/>
              <a:t>画像</a:t>
            </a:r>
            <a:r>
              <a:rPr lang="ja-JP" altLang="en-US" dirty="0"/>
              <a:t>をコンテナーいっぱいにできるだけ大きく拡大縮小し、必要に応じて画像を引き伸ばします。画像の比率が要素と異なる場合は、何もない空間が残らないように、上下または左右が切り取られます。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76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4115374" cy="3639058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4343400" y="2614542"/>
            <a:ext cx="1789017" cy="407505"/>
          </a:xfrm>
          <a:prstGeom prst="wedgeRoundRectCallout">
            <a:avLst>
              <a:gd name="adj1" fmla="val -37050"/>
              <a:gd name="adj2" fmla="val 753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色の指定は誤り</a:t>
            </a:r>
            <a:endParaRPr kumimoji="1" lang="ja-JP" altLang="en-US" dirty="0"/>
          </a:p>
        </p:txBody>
      </p:sp>
      <p:sp>
        <p:nvSpPr>
          <p:cNvPr id="7" name="角丸四角形 6">
            <a:hlinkClick r:id="rId3"/>
          </p:cNvPr>
          <p:cNvSpPr/>
          <p:nvPr/>
        </p:nvSpPr>
        <p:spPr>
          <a:xfrm>
            <a:off x="6241774" y="1562956"/>
            <a:ext cx="5035826" cy="1538053"/>
          </a:xfrm>
          <a:prstGeom prst="roundRect">
            <a:avLst>
              <a:gd name="adj" fmla="val 3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box-sizing</a:t>
            </a:r>
            <a:r>
              <a:rPr kumimoji="1" lang="ja-JP" altLang="en-US" b="1" dirty="0" smtClean="0"/>
              <a:t>　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lang="ja-JP" altLang="en-US" dirty="0"/>
              <a:t>要素の全体の幅と高さをどのように計算するのかを</a:t>
            </a:r>
            <a:r>
              <a:rPr lang="ja-JP" altLang="en-US" dirty="0" smtClean="0"/>
              <a:t>設定する</a:t>
            </a:r>
            <a:endParaRPr lang="en-US" altLang="ja-JP" dirty="0" smtClean="0"/>
          </a:p>
          <a:p>
            <a:endParaRPr kumimoji="1" lang="en-US" altLang="ja-JP" b="1" dirty="0"/>
          </a:p>
          <a:p>
            <a:r>
              <a:rPr lang="en-US" altLang="ja-JP" sz="1300" dirty="0" smtClean="0"/>
              <a:t>border-box</a:t>
            </a:r>
          </a:p>
          <a:p>
            <a:r>
              <a:rPr lang="ja-JP" altLang="en-US" sz="1300" dirty="0"/>
              <a:t>境界およびパディングを、要素に指定した </a:t>
            </a:r>
            <a:r>
              <a:rPr lang="en-US" altLang="ja-JP" sz="1300" dirty="0"/>
              <a:t>width </a:t>
            </a:r>
            <a:r>
              <a:rPr lang="ja-JP" altLang="en-US" sz="1300" dirty="0"/>
              <a:t>および </a:t>
            </a:r>
            <a:r>
              <a:rPr lang="en-US" altLang="ja-JP" sz="1300" dirty="0"/>
              <a:t>height </a:t>
            </a:r>
            <a:r>
              <a:rPr lang="ja-JP" altLang="en-US" sz="1300" dirty="0"/>
              <a:t>の中で取るようブラウザーに指示</a:t>
            </a:r>
            <a:endParaRPr kumimoji="1" lang="en-US" altLang="ja-JP" sz="1300" b="1" dirty="0" smtClean="0"/>
          </a:p>
          <a:p>
            <a:endParaRPr kumimoji="1" lang="ja-JP" altLang="en-US" b="1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3846443" y="3657600"/>
            <a:ext cx="2584174" cy="546652"/>
          </a:xfrm>
          <a:prstGeom prst="wedgeRoundRectCallout">
            <a:avLst>
              <a:gd name="adj1" fmla="val -55448"/>
              <a:gd name="adj2" fmla="val -46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/>
              <a:t>半径を大きく</a:t>
            </a:r>
            <a:r>
              <a:rPr kumimoji="1" lang="ja-JP" altLang="en-US" b="1" dirty="0" smtClean="0"/>
              <a:t>取り、ボタンの形状を作成する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59640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レスポンシブ対応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のデザインとモバイルデバイスの最大の違いは、画面の有効範囲の違い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⇨　ある大きさを基準として、画面のサイズによりデザインの変更をする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が整備されていないときは</a:t>
            </a:r>
            <a:r>
              <a:rPr kumimoji="1" lang="en-US" altLang="ja-JP" dirty="0" smtClean="0"/>
              <a:t>Table</a:t>
            </a:r>
            <a:r>
              <a:rPr kumimoji="1" lang="ja-JP" altLang="en-US" dirty="0"/>
              <a:t>タグでレイアウト</a:t>
            </a:r>
            <a:r>
              <a:rPr kumimoji="1" lang="ja-JP" altLang="en-US" dirty="0" smtClean="0"/>
              <a:t>し、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の中に寸法が埋め込まれる。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⇨　それぞれのデバイスにおうじて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から作り直す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HTML5</a:t>
            </a:r>
            <a:r>
              <a:rPr kumimoji="1" lang="ja-JP" altLang="en-US" dirty="0" smtClean="0"/>
              <a:t>の中では、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の中で、画面寸法の判断のメカニズムが導入されている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200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87208" y="1562956"/>
            <a:ext cx="4290391" cy="4268602"/>
          </a:xfrm>
        </p:spPr>
        <p:txBody>
          <a:bodyPr/>
          <a:lstStyle/>
          <a:p>
            <a:pPr marL="101600" indent="0">
              <a:buNone/>
            </a:pPr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イメージです</a:t>
            </a:r>
            <a:endParaRPr kumimoji="1" lang="en-US" altLang="ja-JP" dirty="0" smtClean="0"/>
          </a:p>
          <a:p>
            <a:pPr marL="101600" indent="0">
              <a:buNone/>
            </a:pPr>
            <a:endParaRPr kumimoji="1" lang="en-US" altLang="ja-JP" dirty="0"/>
          </a:p>
          <a:p>
            <a:pPr marL="101600" indent="0">
              <a:buNone/>
            </a:pPr>
            <a:r>
              <a:rPr kumimoji="1" lang="ja-JP" altLang="en-US" dirty="0" smtClean="0"/>
              <a:t>現実は、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の中で切り分けます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11239"/>
            <a:ext cx="59730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85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831648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メディアクエリの書き方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6826" y="1562956"/>
            <a:ext cx="5860774" cy="4268602"/>
          </a:xfrm>
        </p:spPr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/>
              <a:t>デバイスの画面に</a:t>
            </a:r>
            <a:r>
              <a:rPr kumimoji="1" lang="ja-JP" altLang="en-US" dirty="0" smtClean="0"/>
              <a:t>応じて、</a:t>
            </a:r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を変更します。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562956"/>
            <a:ext cx="3700045" cy="5181428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913774" y="1562956"/>
            <a:ext cx="3827191" cy="2472331"/>
          </a:xfrm>
          <a:prstGeom prst="roundRect">
            <a:avLst>
              <a:gd name="adj" fmla="val 3803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4957969" y="1562956"/>
            <a:ext cx="3669196" cy="911887"/>
          </a:xfrm>
          <a:prstGeom prst="wedgeRoundRectCallout">
            <a:avLst>
              <a:gd name="adj1" fmla="val -55361"/>
              <a:gd name="adj2" fmla="val -1875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 smtClean="0"/>
              <a:t>共通でのサイズの指定になります。</a:t>
            </a:r>
            <a:endParaRPr kumimoji="1" lang="en-US" altLang="ja-JP" b="1" dirty="0" smtClean="0"/>
          </a:p>
        </p:txBody>
      </p:sp>
      <p:sp>
        <p:nvSpPr>
          <p:cNvPr id="8" name="角丸四角形 7"/>
          <p:cNvSpPr/>
          <p:nvPr/>
        </p:nvSpPr>
        <p:spPr>
          <a:xfrm>
            <a:off x="913774" y="4631635"/>
            <a:ext cx="3700045" cy="2112749"/>
          </a:xfrm>
          <a:prstGeom prst="roundRect">
            <a:avLst>
              <a:gd name="adj" fmla="val 8275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4810539" y="4760843"/>
            <a:ext cx="3508513" cy="1070715"/>
          </a:xfrm>
          <a:prstGeom prst="wedgeRoundRectCallout">
            <a:avLst>
              <a:gd name="adj1" fmla="val -54544"/>
              <a:gd name="adj2" fmla="val -182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/>
              <a:t>min-width</a:t>
            </a:r>
            <a:r>
              <a:rPr kumimoji="1" lang="ja-JP" altLang="en-US" b="1" dirty="0" smtClean="0"/>
              <a:t>は画面の最小サイズの基準を示す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/>
              <a:t>ここで</a:t>
            </a:r>
            <a:r>
              <a:rPr kumimoji="1" lang="ja-JP" altLang="en-US" b="1" dirty="0" smtClean="0"/>
              <a:t>は</a:t>
            </a:r>
            <a:r>
              <a:rPr kumimoji="1" lang="en-US" altLang="ja-JP" b="1" dirty="0" smtClean="0"/>
              <a:t>990px</a:t>
            </a:r>
            <a:r>
              <a:rPr kumimoji="1" lang="ja-JP" altLang="en-US" b="1" dirty="0" smtClean="0"/>
              <a:t>以上はここを読むということ。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1580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メディアクエリ　一般的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メディアのタイプを指定する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>screen</a:t>
            </a:r>
            <a:r>
              <a:rPr lang="ja-JP" altLang="en-US" dirty="0"/>
              <a:t>（一般的ディスプレイ</a:t>
            </a:r>
            <a:r>
              <a:rPr lang="ja-JP" altLang="en-US" dirty="0" smtClean="0"/>
              <a:t>）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projection</a:t>
            </a:r>
            <a:r>
              <a:rPr lang="en-US" altLang="ja-JP" dirty="0"/>
              <a:t>(</a:t>
            </a:r>
            <a:r>
              <a:rPr lang="ja-JP" altLang="en-US" dirty="0"/>
              <a:t>プロジェクター</a:t>
            </a:r>
            <a:r>
              <a:rPr lang="en-US" altLang="ja-JP" dirty="0" smtClean="0"/>
              <a:t>)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print</a:t>
            </a:r>
            <a:r>
              <a:rPr lang="en-US" altLang="ja-JP" dirty="0"/>
              <a:t>(</a:t>
            </a:r>
            <a:r>
              <a:rPr lang="ja-JP" altLang="en-US" dirty="0"/>
              <a:t>プリンタ</a:t>
            </a:r>
            <a:r>
              <a:rPr lang="en-US" altLang="ja-JP" dirty="0" smtClean="0"/>
              <a:t>)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 smtClean="0"/>
              <a:t>tv</a:t>
            </a:r>
            <a:r>
              <a:rPr lang="en-US" altLang="ja-JP" dirty="0"/>
              <a:t>(</a:t>
            </a:r>
            <a:r>
              <a:rPr lang="ja-JP" altLang="en-US" dirty="0"/>
              <a:t>テレビ</a:t>
            </a:r>
            <a:r>
              <a:rPr lang="en-US" altLang="ja-JP" dirty="0" smtClean="0"/>
              <a:t>)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all</a:t>
            </a:r>
            <a:r>
              <a:rPr lang="en-US" altLang="ja-JP" dirty="0"/>
              <a:t>(</a:t>
            </a:r>
            <a:r>
              <a:rPr lang="ja-JP" altLang="en-US" dirty="0"/>
              <a:t>すべて</a:t>
            </a:r>
            <a:r>
              <a:rPr lang="en-US" altLang="ja-JP" dirty="0"/>
              <a:t>)</a:t>
            </a:r>
            <a:r>
              <a:rPr lang="ja-JP" altLang="en-US" dirty="0" smtClean="0"/>
              <a:t>など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⇨　</a:t>
            </a:r>
            <a:r>
              <a:rPr kumimoji="1" lang="en-US" altLang="ja-JP" dirty="0" smtClean="0"/>
              <a:t>@media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screen and ( </a:t>
            </a:r>
            <a:r>
              <a:rPr kumimoji="1" lang="en-US" altLang="ja-JP" dirty="0" err="1" smtClean="0"/>
              <a:t>xxxx</a:t>
            </a:r>
            <a:r>
              <a:rPr kumimoji="1" lang="en-US" altLang="ja-JP" dirty="0" smtClean="0"/>
              <a:t> : </a:t>
            </a:r>
            <a:r>
              <a:rPr kumimoji="1" lang="en-US" altLang="ja-JP" dirty="0" err="1" smtClean="0"/>
              <a:t>xxxx</a:t>
            </a:r>
            <a:r>
              <a:rPr kumimoji="1" lang="en-US" altLang="ja-JP" dirty="0" smtClean="0"/>
              <a:t> )</a:t>
            </a:r>
            <a:r>
              <a:rPr kumimoji="1" lang="ja-JP" altLang="en-US" dirty="0" smtClean="0"/>
              <a:t>の書き方を用いる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518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問い合わせのフォームの作成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060" y="3213171"/>
            <a:ext cx="4695540" cy="26442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565788"/>
            <a:ext cx="5614333" cy="37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81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801776"/>
            <a:ext cx="9549684" cy="5926379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5503399" y="6248400"/>
            <a:ext cx="5367130" cy="479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label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for</a:t>
            </a:r>
            <a:r>
              <a:rPr kumimoji="1" lang="ja-JP" altLang="en-US" dirty="0" smtClean="0"/>
              <a:t>属性と</a:t>
            </a:r>
            <a:r>
              <a:rPr kumimoji="1" lang="en-US" altLang="ja-JP" dirty="0" smtClean="0"/>
              <a:t>input</a:t>
            </a:r>
            <a:r>
              <a:rPr kumimoji="1" lang="ja-JP" altLang="en-US" dirty="0" smtClean="0"/>
              <a:t>タグの</a:t>
            </a:r>
            <a:r>
              <a:rPr kumimoji="1" lang="en-US" altLang="ja-JP" dirty="0" smtClean="0"/>
              <a:t>name</a:t>
            </a:r>
            <a:r>
              <a:rPr kumimoji="1" lang="ja-JP" altLang="en-US" dirty="0" smtClean="0"/>
              <a:t>属性は同じ名前を割り付けます。</a:t>
            </a:r>
            <a:endParaRPr kumimoji="1" lang="en-US" altLang="ja-JP" dirty="0" smtClean="0"/>
          </a:p>
        </p:txBody>
      </p:sp>
      <p:sp>
        <p:nvSpPr>
          <p:cNvPr id="7" name="角丸四角形 6"/>
          <p:cNvSpPr/>
          <p:nvPr/>
        </p:nvSpPr>
        <p:spPr>
          <a:xfrm>
            <a:off x="5503399" y="5751279"/>
            <a:ext cx="5367130" cy="403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input</a:t>
            </a:r>
            <a:r>
              <a:rPr kumimoji="1" lang="ja-JP" altLang="en-US" dirty="0" smtClean="0"/>
              <a:t>タグの</a:t>
            </a:r>
            <a:r>
              <a:rPr kumimoji="1" lang="en-US" altLang="ja-JP" dirty="0" smtClean="0"/>
              <a:t>type</a:t>
            </a:r>
            <a:r>
              <a:rPr kumimoji="1" lang="ja-JP" altLang="en-US" dirty="0" smtClean="0"/>
              <a:t>属性でフォームの形状は変化します。</a:t>
            </a:r>
            <a:endParaRPr kumimoji="1" lang="en-US" altLang="ja-JP" dirty="0" smtClean="0"/>
          </a:p>
        </p:txBody>
      </p:sp>
      <p:sp>
        <p:nvSpPr>
          <p:cNvPr id="8" name="角丸四角形吹き出し 7"/>
          <p:cNvSpPr/>
          <p:nvPr/>
        </p:nvSpPr>
        <p:spPr>
          <a:xfrm>
            <a:off x="5416825" y="801776"/>
            <a:ext cx="5453703" cy="530067"/>
          </a:xfrm>
          <a:prstGeom prst="wedgeRoundRectCallout">
            <a:avLst>
              <a:gd name="adj1" fmla="val -52584"/>
              <a:gd name="adj2" fmla="val -2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 smtClean="0"/>
              <a:t>入力データをサーバに送る「フォーム」は、</a:t>
            </a:r>
            <a:r>
              <a:rPr kumimoji="1" lang="en-US" altLang="ja-JP" b="1" dirty="0" smtClean="0"/>
              <a:t>form</a:t>
            </a:r>
            <a:r>
              <a:rPr kumimoji="1" lang="ja-JP" altLang="en-US" b="1" dirty="0" smtClean="0"/>
              <a:t>タグを使用します。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7812157" y="1511238"/>
            <a:ext cx="3465443" cy="84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 smtClean="0"/>
              <a:t>フォームの中に文字を記述するには、</a:t>
            </a:r>
            <a:r>
              <a:rPr kumimoji="1" lang="en-US" altLang="ja-JP" b="1" dirty="0" smtClean="0"/>
              <a:t>Label</a:t>
            </a:r>
            <a:r>
              <a:rPr kumimoji="1" lang="ja-JP" altLang="en-US" b="1" dirty="0" smtClean="0"/>
              <a:t>タグで囲み、その文字と入力ボックスが連携しやすくします。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24300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概要：用語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デザインカンプ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制作物の完成見本のこと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デザイン</a:t>
            </a:r>
            <a:r>
              <a:rPr kumimoji="1" lang="ja-JP" altLang="en-US" dirty="0"/>
              <a:t>やレイアウトを含めた仕上がりを具体的に</a:t>
            </a:r>
            <a:r>
              <a:rPr kumimoji="1" lang="ja-JP" altLang="en-US" dirty="0" smtClean="0"/>
              <a:t>示す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Web</a:t>
            </a:r>
            <a:r>
              <a:rPr kumimoji="1" lang="ja-JP" altLang="en-US" dirty="0"/>
              <a:t>デザインの現場では「デザインカンプ」「モックアップ」と</a:t>
            </a:r>
            <a:r>
              <a:rPr kumimoji="1" lang="ja-JP" altLang="en-US" dirty="0" smtClean="0"/>
              <a:t>呼ばれる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指示書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8004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form</a:t>
            </a:r>
            <a:r>
              <a:rPr kumimoji="1" lang="ja-JP" altLang="en-US" dirty="0" smtClean="0"/>
              <a:t>タグについて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method</a:t>
            </a:r>
            <a:r>
              <a:rPr kumimoji="1" lang="ja-JP" altLang="en-US" dirty="0" smtClean="0"/>
              <a:t>属性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GET</a:t>
            </a:r>
            <a:r>
              <a:rPr kumimoji="1" lang="ja-JP" altLang="en-US" smtClean="0"/>
              <a:t>・・・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POST</a:t>
            </a:r>
            <a:r>
              <a:rPr kumimoji="1" lang="ja-JP" altLang="en-US" dirty="0" smtClean="0"/>
              <a:t>・・・</a:t>
            </a:r>
            <a:endParaRPr kumimoji="1" lang="en-US" altLang="ja-JP" dirty="0" smtClean="0"/>
          </a:p>
          <a:p>
            <a:r>
              <a:rPr kumimoji="1" lang="en-US" altLang="ja-JP" dirty="0" smtClean="0"/>
              <a:t>action</a:t>
            </a:r>
            <a:r>
              <a:rPr kumimoji="1" lang="ja-JP" altLang="en-US" dirty="0" smtClean="0"/>
              <a:t>属性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590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デザインカンプ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74" y="1562956"/>
            <a:ext cx="5983983" cy="4268602"/>
          </a:xfrm>
        </p:spPr>
        <p:txBody>
          <a:bodyPr/>
          <a:lstStyle/>
          <a:p>
            <a:r>
              <a:rPr kumimoji="1" lang="ja-JP" altLang="en-US" dirty="0" smtClean="0"/>
              <a:t>デザインカンプは、デザインの完成図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 smtClean="0"/>
              <a:t>右の図は、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版とスマホ版になります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AdobeXD</a:t>
            </a:r>
            <a:r>
              <a:rPr kumimoji="1" lang="ja-JP" altLang="en-US" dirty="0" smtClean="0"/>
              <a:t>などが用いられる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078" y="1562956"/>
            <a:ext cx="684522" cy="6858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98" y="1562956"/>
            <a:ext cx="310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レスポンシブ対応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3480536"/>
            <a:ext cx="4134427" cy="187668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画面サイズを最低</a:t>
            </a:r>
            <a:r>
              <a:rPr kumimoji="1" lang="en-US" altLang="ja-JP" dirty="0" smtClean="0"/>
              <a:t>xxx</a:t>
            </a:r>
            <a:r>
              <a:rPr kumimoji="1" lang="ja-JP" altLang="en-US" dirty="0" smtClean="0"/>
              <a:t>以上となる場合には、どのように設定すると書く方法</a:t>
            </a:r>
            <a:endParaRPr kumimoji="1" lang="en-US" altLang="ja-JP" dirty="0" smtClean="0"/>
          </a:p>
          <a:p>
            <a:r>
              <a:rPr kumimoji="1" lang="en-US" altLang="ja-JP" dirty="0"/>
              <a:t>@</a:t>
            </a:r>
            <a:r>
              <a:rPr kumimoji="1" lang="en-US" altLang="ja-JP" dirty="0" smtClean="0"/>
              <a:t>media</a:t>
            </a:r>
            <a:r>
              <a:rPr kumimoji="1" lang="ja-JP" altLang="en-US" dirty="0" smtClean="0"/>
              <a:t>（ ）キーワードを使用する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括弧の中には、</a:t>
            </a:r>
            <a:r>
              <a:rPr kumimoji="1" lang="en-US" altLang="ja-JP" dirty="0" smtClean="0"/>
              <a:t>min-width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max-width</a:t>
            </a:r>
            <a:r>
              <a:rPr kumimoji="1" lang="ja-JP" altLang="en-US" dirty="0" smtClean="0"/>
              <a:t>のキーワードが使用される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737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差分ツール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２つのファイルの比較を行う。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VSCode</a:t>
            </a:r>
            <a:r>
              <a:rPr kumimoji="1" lang="ja-JP" altLang="en-US" dirty="0" smtClean="0"/>
              <a:t>でファイルを二つ開いておくこと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11" y="2841118"/>
            <a:ext cx="8983329" cy="4305901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4999383" y="2991678"/>
            <a:ext cx="2961860" cy="48701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6927572" y="2248164"/>
            <a:ext cx="2882349" cy="646043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比較対象が表示されていること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1143001" y="3798396"/>
            <a:ext cx="4552122" cy="1778414"/>
          </a:xfrm>
          <a:prstGeom prst="roundRect">
            <a:avLst>
              <a:gd name="adj" fmla="val 1111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コマンドモードを起動する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kumimoji="1" lang="ja-JP" altLang="en-US" b="1" dirty="0" smtClean="0">
                <a:solidFill>
                  <a:srgbClr val="FF0000"/>
                </a:solidFill>
              </a:rPr>
              <a:t>　　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[F1]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キーを押し、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compare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と入力する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（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OSX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では、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[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cmd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]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＋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[Shift]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＋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P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）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compre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　と入力する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 smtClean="0">
                <a:solidFill>
                  <a:srgbClr val="FF0000"/>
                </a:solidFill>
              </a:rPr>
              <a:t>③　現在のファイルに対して、比較の対象をクリックする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63496" y="5831558"/>
            <a:ext cx="4803124" cy="1587536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5903843" y="6321287"/>
            <a:ext cx="3906079" cy="427383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6844507" y="5507576"/>
            <a:ext cx="2882349" cy="646043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差分が表示される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89452" y="6392568"/>
            <a:ext cx="2216426" cy="396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/>
              <a:t>⇨　「差分比較」フォルダ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641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バージョン間の比較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ソースコード管理が行われているときは、修正がうまくいっているときに</a:t>
            </a:r>
            <a:r>
              <a:rPr kumimoji="1" lang="en-US" altLang="ja-JP" dirty="0" smtClean="0"/>
              <a:t>commit</a:t>
            </a:r>
            <a:r>
              <a:rPr kumimoji="1" lang="ja-JP" altLang="en-US" dirty="0" smtClean="0"/>
              <a:t>を行うこと。</a:t>
            </a:r>
            <a:r>
              <a:rPr kumimoji="1" lang="en-US" altLang="ja-JP" dirty="0" smtClean="0"/>
              <a:t>commit</a:t>
            </a:r>
            <a:r>
              <a:rPr kumimoji="1" lang="ja-JP" altLang="en-US" dirty="0" smtClean="0"/>
              <a:t>することで、その時点での記録を付けることができる　</a:t>
            </a:r>
            <a:endParaRPr kumimoji="1" lang="en-US" altLang="ja-JP" dirty="0" smtClean="0"/>
          </a:p>
          <a:p>
            <a:r>
              <a:rPr kumimoji="1" lang="ja-JP" altLang="en-US" dirty="0" smtClean="0"/>
              <a:t>前の</a:t>
            </a:r>
            <a:r>
              <a:rPr kumimoji="1" lang="en-US" altLang="ja-JP" dirty="0" smtClean="0"/>
              <a:t>commit</a:t>
            </a:r>
            <a:r>
              <a:rPr kumimoji="1" lang="ja-JP" altLang="en-US" dirty="0" smtClean="0"/>
              <a:t>したときの状態と比較することで、現在の不具合の洗い出しができる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987" y="2928631"/>
            <a:ext cx="6781613" cy="2954644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8090452" y="3697257"/>
            <a:ext cx="2805666" cy="6828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84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50" y="2334992"/>
            <a:ext cx="4153480" cy="27245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vscode</a:t>
            </a:r>
            <a:r>
              <a:rPr kumimoji="1" lang="ja-JP" altLang="en-US" dirty="0" smtClean="0"/>
              <a:t>におけるソースコード管理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リポジトリからコピーしたものは、履歴を付けられる状態にある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339548" y="3488635"/>
            <a:ext cx="765313" cy="636104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957165" y="3612924"/>
            <a:ext cx="573470" cy="38752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1967948" y="4268856"/>
            <a:ext cx="2743200" cy="483801"/>
          </a:xfrm>
          <a:prstGeom prst="wedgeRoundRectCallout">
            <a:avLst>
              <a:gd name="adj1" fmla="val 13225"/>
              <a:gd name="adj2" fmla="val -7083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ソースコード管理のアイコン</a:t>
            </a:r>
            <a:endParaRPr kumimoji="1" lang="ja-JP" altLang="en-US" b="1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5545542" y="4144567"/>
            <a:ext cx="2743200" cy="483801"/>
          </a:xfrm>
          <a:prstGeom prst="wedgeRoundRectCallout">
            <a:avLst>
              <a:gd name="adj1" fmla="val -26268"/>
              <a:gd name="adj2" fmla="val -7494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修正が行われていることを</a:t>
            </a:r>
            <a:r>
              <a:rPr kumimoji="1" lang="en-US" altLang="ja-JP" b="1" dirty="0" smtClean="0"/>
              <a:t>M</a:t>
            </a:r>
            <a:r>
              <a:rPr kumimoji="1" lang="ja-JP" altLang="en-US" b="1" dirty="0" smtClean="0"/>
              <a:t>で、</a:t>
            </a:r>
            <a:endParaRPr kumimoji="1" lang="en-US" altLang="ja-JP" b="1" dirty="0" smtClean="0"/>
          </a:p>
          <a:p>
            <a:pPr algn="ctr"/>
            <a:r>
              <a:rPr kumimoji="1" lang="ja-JP" altLang="en-US" b="1" dirty="0"/>
              <a:t>ステージング対象</a:t>
            </a:r>
            <a:r>
              <a:rPr kumimoji="1" lang="ja-JP" altLang="en-US" b="1" dirty="0" smtClean="0"/>
              <a:t>を＋で表す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04002" y="2514600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0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：絶対位置の設定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セレクタの位置を固定的に決める　</a:t>
            </a:r>
            <a:r>
              <a:rPr kumimoji="1" lang="en-US" altLang="ja-JP" dirty="0" smtClean="0"/>
              <a:t>position</a:t>
            </a:r>
            <a:r>
              <a:rPr kumimoji="1" lang="ja-JP" altLang="en-US" dirty="0" smtClean="0"/>
              <a:t>プロパティ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86" y="2188957"/>
            <a:ext cx="4667901" cy="19433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25" y="2298893"/>
            <a:ext cx="4667901" cy="194337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86" y="2341357"/>
            <a:ext cx="4667901" cy="194337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86" y="4242264"/>
            <a:ext cx="5866101" cy="2660128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9263270" y="6248400"/>
            <a:ext cx="2928730" cy="576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⇨　フォルダ「</a:t>
            </a:r>
            <a:r>
              <a:rPr kumimoji="1" lang="en-US" altLang="ja-JP" dirty="0" smtClean="0"/>
              <a:t>Z-index</a:t>
            </a:r>
            <a:r>
              <a:rPr kumimoji="1" lang="ja-JP" altLang="en-US" dirty="0" smtClean="0"/>
              <a:t>」を参照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5459102"/>
      </p:ext>
    </p:extLst>
  </p:cSld>
  <p:clrMapOvr>
    <a:masterClrMapping/>
  </p:clrMapOvr>
</p:sld>
</file>

<file path=ppt/theme/theme1.xml><?xml version="1.0" encoding="utf-8"?>
<a:theme xmlns:a="http://schemas.openxmlformats.org/drawingml/2006/main" name="しずく">
  <a:themeElements>
    <a:clrScheme name="しず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730</Words>
  <Application>Microsoft Office PowerPoint</Application>
  <PresentationFormat>ワイド画面</PresentationFormat>
  <Paragraphs>165</Paragraphs>
  <Slides>30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ＭＳ Ｐゴシック</vt:lpstr>
      <vt:lpstr>Twentieth Century</vt:lpstr>
      <vt:lpstr>Arial</vt:lpstr>
      <vt:lpstr>Calibri</vt:lpstr>
      <vt:lpstr>Times New Roman</vt:lpstr>
      <vt:lpstr>しずく</vt:lpstr>
      <vt:lpstr>IT集中講座 応用編 </vt:lpstr>
      <vt:lpstr>概要</vt:lpstr>
      <vt:lpstr>概要：用語</vt:lpstr>
      <vt:lpstr>デザインカンプ</vt:lpstr>
      <vt:lpstr>レスポンシブ対応</vt:lpstr>
      <vt:lpstr>差分ツール</vt:lpstr>
      <vt:lpstr>バージョン間の比較</vt:lpstr>
      <vt:lpstr>vscodeにおけるソースコード管理</vt:lpstr>
      <vt:lpstr>CSS：絶対位置の設定</vt:lpstr>
      <vt:lpstr>CSS：z-index</vt:lpstr>
      <vt:lpstr>ハンバーガーメニューについて </vt:lpstr>
      <vt:lpstr>メッセージセクションの作成</vt:lpstr>
      <vt:lpstr>メッセージセクションのCSS</vt:lpstr>
      <vt:lpstr>メッセージセクションのCSS（２）</vt:lpstr>
      <vt:lpstr>サービスメニューの作成</vt:lpstr>
      <vt:lpstr>サービスメニューの作成（２）</vt:lpstr>
      <vt:lpstr>個別のサービスメニューの作成</vt:lpstr>
      <vt:lpstr>個別のサービスメニューの作成</vt:lpstr>
      <vt:lpstr>サービス部のCSS</vt:lpstr>
      <vt:lpstr>サービス部のCSS</vt:lpstr>
      <vt:lpstr>PowerPoint プレゼンテーション</vt:lpstr>
      <vt:lpstr>PowerPoint プレゼンテーション</vt:lpstr>
      <vt:lpstr>レスポンシブ対応</vt:lpstr>
      <vt:lpstr>PowerPoint プレゼンテーション</vt:lpstr>
      <vt:lpstr>PowerPoint プレゼンテーション</vt:lpstr>
      <vt:lpstr>メディアクエリの書き方</vt:lpstr>
      <vt:lpstr>メディアクエリ　一般的</vt:lpstr>
      <vt:lpstr>問い合わせのフォームの作成</vt:lpstr>
      <vt:lpstr>PowerPoint プレゼンテーション</vt:lpstr>
      <vt:lpstr>formタグについて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情報システムⅡ　Q4 </dc:title>
  <dc:creator>渡辺博</dc:creator>
  <cp:lastModifiedBy>植田吉祥</cp:lastModifiedBy>
  <cp:revision>48</cp:revision>
  <dcterms:created xsi:type="dcterms:W3CDTF">2017-01-06T06:45:32Z</dcterms:created>
  <dcterms:modified xsi:type="dcterms:W3CDTF">2022-02-18T17:56:10Z</dcterms:modified>
</cp:coreProperties>
</file>